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4" r:id="rId2"/>
    <p:sldId id="256" r:id="rId3"/>
    <p:sldId id="258" r:id="rId4"/>
    <p:sldId id="262" r:id="rId5"/>
    <p:sldId id="259" r:id="rId6"/>
    <p:sldId id="260"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A596E-EF31-4F36-8DA6-ABE76B2D0B6A}" type="datetimeFigureOut">
              <a:rPr lang="en-US" smtClean="0"/>
              <a:t>2/12/2021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DD7F5-E3FF-4A84-BEB5-66910BC04391}" type="slidenum">
              <a:rPr lang="en-US" smtClean="0"/>
              <a:t>‹#›</a:t>
            </a:fld>
            <a:endParaRPr lang="en-US"/>
          </a:p>
        </p:txBody>
      </p:sp>
    </p:spTree>
    <p:extLst>
      <p:ext uri="{BB962C8B-B14F-4D97-AF65-F5344CB8AC3E}">
        <p14:creationId xmlns:p14="http://schemas.microsoft.com/office/powerpoint/2010/main" val="4074062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197911-719C-461E-B60C-9E0F10CBC3F6}"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A1DEFE0B-DCAE-4FD9-B3D7-BC6FC1487D1E}" type="datetimeFigureOut">
              <a:rPr lang="en-US" smtClean="0"/>
              <a:pPr/>
              <a:t>2/12/2021</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355300C2-AD10-48E0-8362-F657D7030A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1DEFE0B-DCAE-4FD9-B3D7-BC6FC1487D1E}" type="datetimeFigureOut">
              <a:rPr lang="en-US" smtClean="0"/>
              <a:pPr/>
              <a:t>2/12/2021</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1DEFE0B-DCAE-4FD9-B3D7-BC6FC1487D1E}" type="datetimeFigureOut">
              <a:rPr lang="en-US" smtClean="0"/>
              <a:pPr/>
              <a:t>2/12/2021</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1DEFE0B-DCAE-4FD9-B3D7-BC6FC1487D1E}" type="datetimeFigureOut">
              <a:rPr lang="en-US" smtClean="0"/>
              <a:pPr/>
              <a:t>2/12/2021</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55300C2-AD10-48E0-8362-F657D7030ABF}" type="slidenum">
              <a:rPr lang="en-US" smtClean="0"/>
              <a:pPr/>
              <a:t>‹#›</a:t>
            </a:fld>
            <a:endParaRPr lang="en-US"/>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1DEFE0B-DCAE-4FD9-B3D7-BC6FC1487D1E}" type="datetimeFigureOut">
              <a:rPr lang="en-US" smtClean="0"/>
              <a:pPr/>
              <a:t>2/12/2021</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55300C2-AD10-48E0-8362-F657D7030ABF}" type="slidenum">
              <a:rPr lang="en-US" smtClean="0"/>
              <a:pPr/>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1DEFE0B-DCAE-4FD9-B3D7-BC6FC1487D1E}" type="datetimeFigureOut">
              <a:rPr lang="en-US" smtClean="0"/>
              <a:pPr/>
              <a:t>2/12/2021</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355300C2-AD10-48E0-8362-F657D7030ABF}" type="slidenum">
              <a:rPr lang="en-US" smtClean="0"/>
              <a:pPr/>
              <a:t>‹#›</a:t>
            </a:fld>
            <a:endParaRPr lang="en-US"/>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1DEFE0B-DCAE-4FD9-B3D7-BC6FC1487D1E}" type="datetimeFigureOut">
              <a:rPr lang="en-US" smtClean="0"/>
              <a:pPr/>
              <a:t>2/12/2021</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A1DEFE0B-DCAE-4FD9-B3D7-BC6FC1487D1E}" type="datetimeFigureOut">
              <a:rPr lang="en-US" smtClean="0"/>
              <a:pPr/>
              <a:t>2/12/2021</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355300C2-AD10-48E0-8362-F657D7030ABF}" type="slidenum">
              <a:rPr lang="en-US" smtClean="0"/>
              <a:pPr/>
              <a:t>‹#›</a:t>
            </a:fld>
            <a:endParaRPr lang="en-US"/>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A1DEFE0B-DCAE-4FD9-B3D7-BC6FC1487D1E}" type="datetimeFigureOut">
              <a:rPr lang="en-US" smtClean="0"/>
              <a:pPr/>
              <a:t>2/12/2021</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A1DEFE0B-DCAE-4FD9-B3D7-BC6FC1487D1E}" type="datetimeFigureOut">
              <a:rPr lang="en-US" smtClean="0"/>
              <a:pPr/>
              <a:t>2/12/2021</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1DEFE0B-DCAE-4FD9-B3D7-BC6FC1487D1E}" type="datetimeFigureOut">
              <a:rPr lang="en-US" smtClean="0"/>
              <a:pPr/>
              <a:t>2/12/2021</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355300C2-AD10-48E0-8362-F657D7030ABF}" type="slidenum">
              <a:rPr lang="en-US" smtClean="0"/>
              <a:pPr/>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1DEFE0B-DCAE-4FD9-B3D7-BC6FC1487D1E}" type="datetimeFigureOut">
              <a:rPr lang="en-US" smtClean="0"/>
              <a:pPr/>
              <a:t>2/12/2021</a:t>
            </a:fld>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55300C2-AD10-48E0-8362-F657D7030A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05168" y="1935237"/>
            <a:ext cx="8636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600200" y="533401"/>
            <a:ext cx="5486400" cy="815608"/>
          </a:xfrm>
          <a:prstGeom prst="rect">
            <a:avLst/>
          </a:prstGeom>
        </p:spPr>
        <p:txBody>
          <a:bodyPr wrap="square">
            <a:spAutoFit/>
          </a:bodyPr>
          <a:lstStyle/>
          <a:p>
            <a:pPr algn="ctr"/>
            <a:r>
              <a:rPr lang="ar-IQ" sz="2700" b="1" dirty="0" smtClean="0">
                <a:solidFill>
                  <a:prstClr val="black"/>
                </a:solidFill>
                <a:latin typeface="Times New Roman" panose="02020603050405020304" pitchFamily="18" charset="0"/>
                <a:cs typeface="Times New Roman" panose="02020603050405020304" pitchFamily="18" charset="0"/>
              </a:rPr>
              <a:t> </a:t>
            </a:r>
            <a:r>
              <a:rPr lang="en-US" sz="2000" b="1" dirty="0">
                <a:solidFill>
                  <a:prstClr val="black"/>
                </a:solidFill>
                <a:latin typeface="Times New Roman" panose="02020603050405020304" pitchFamily="18" charset="0"/>
                <a:cs typeface="Times New Roman" panose="02020603050405020304" pitchFamily="18" charset="0"/>
              </a:rPr>
              <a:t>poultry diseases 1 </a:t>
            </a:r>
            <a:r>
              <a:rPr lang="en-US" sz="2000" b="1" dirty="0" smtClean="0">
                <a:solidFill>
                  <a:prstClr val="black"/>
                </a:solidFill>
                <a:latin typeface="Times New Roman" panose="02020603050405020304" pitchFamily="18" charset="0"/>
                <a:cs typeface="Times New Roman" panose="02020603050405020304" pitchFamily="18" charset="0"/>
              </a:rPr>
              <a:t>(</a:t>
            </a:r>
            <a:r>
              <a:rPr lang="en-US" sz="2000" b="1" dirty="0" err="1" smtClean="0">
                <a:solidFill>
                  <a:prstClr val="black"/>
                </a:solidFill>
                <a:latin typeface="Times New Roman" panose="02020603050405020304" pitchFamily="18" charset="0"/>
                <a:cs typeface="Times New Roman" panose="02020603050405020304" pitchFamily="18" charset="0"/>
              </a:rPr>
              <a:t>xpkkoju</a:t>
            </a:r>
            <a:r>
              <a:rPr lang="en-US" sz="2000" b="1" dirty="0" smtClean="0">
                <a:solidFill>
                  <a:prstClr val="black"/>
                </a:solidFill>
                <a:latin typeface="Times New Roman" panose="02020603050405020304" pitchFamily="18" charset="0"/>
                <a:cs typeface="Times New Roman" panose="02020603050405020304" pitchFamily="18" charset="0"/>
              </a:rPr>
              <a:t>)</a:t>
            </a:r>
            <a:endParaRPr lang="en-US" sz="2000" b="1" dirty="0">
              <a:solidFill>
                <a:prstClr val="black"/>
              </a:solidFill>
              <a:latin typeface="Times New Roman" panose="02020603050405020304" pitchFamily="18" charset="0"/>
              <a:cs typeface="Times New Roman" panose="02020603050405020304" pitchFamily="18" charset="0"/>
            </a:endParaRPr>
          </a:p>
          <a:p>
            <a:pPr algn="ctr"/>
            <a:r>
              <a:rPr lang="en-US" sz="2000" b="1" dirty="0" smtClean="0">
                <a:solidFill>
                  <a:prstClr val="black"/>
                </a:solidFill>
                <a:latin typeface="Times New Roman" panose="02020603050405020304" pitchFamily="18" charset="0"/>
                <a:cs typeface="Times New Roman" panose="02020603050405020304" pitchFamily="18" charset="0"/>
              </a:rPr>
              <a:t>fourth </a:t>
            </a:r>
            <a:r>
              <a:rPr lang="en-US" sz="2000" b="1" dirty="0">
                <a:solidFill>
                  <a:prstClr val="black"/>
                </a:solidFill>
                <a:latin typeface="Times New Roman" panose="02020603050405020304" pitchFamily="18" charset="0"/>
                <a:cs typeface="Times New Roman" panose="02020603050405020304" pitchFamily="18" charset="0"/>
              </a:rPr>
              <a:t>stage</a:t>
            </a:r>
          </a:p>
        </p:txBody>
      </p:sp>
      <p:sp>
        <p:nvSpPr>
          <p:cNvPr id="3" name="Rectangle 2"/>
          <p:cNvSpPr/>
          <p:nvPr/>
        </p:nvSpPr>
        <p:spPr>
          <a:xfrm>
            <a:off x="4523167" y="3625152"/>
            <a:ext cx="3630233" cy="1477328"/>
          </a:xfrm>
          <a:prstGeom prst="rect">
            <a:avLst/>
          </a:prstGeom>
        </p:spPr>
        <p:txBody>
          <a:bodyPr wrap="square">
            <a:spAutoFit/>
          </a:bodyPr>
          <a:lstStyle/>
          <a:p>
            <a:pPr algn="ctr">
              <a:defRPr/>
            </a:pPr>
            <a:r>
              <a:rPr lang="en-US" dirty="0" err="1" smtClean="0">
                <a:solidFill>
                  <a:prstClr val="black"/>
                </a:solidFill>
                <a:latin typeface="Times New Roman" panose="02020603050405020304" pitchFamily="18" charset="0"/>
                <a:cs typeface="Times New Roman" panose="02020603050405020304" pitchFamily="18" charset="0"/>
              </a:rPr>
              <a:t>Dr.Harith</a:t>
            </a:r>
            <a:r>
              <a:rPr lang="en-US" dirty="0" smtClean="0">
                <a:solidFill>
                  <a:prstClr val="black"/>
                </a:solidFill>
                <a:latin typeface="Times New Roman" panose="02020603050405020304" pitchFamily="18" charset="0"/>
                <a:cs typeface="Times New Roman" panose="02020603050405020304" pitchFamily="18" charset="0"/>
              </a:rPr>
              <a:t> Abdulla </a:t>
            </a:r>
            <a:endParaRPr lang="en-GB" b="1" dirty="0">
              <a:solidFill>
                <a:prstClr val="black"/>
              </a:solidFill>
              <a:latin typeface="Times New Roman" panose="02020603050405020304" pitchFamily="18" charset="0"/>
              <a:cs typeface="Times New Roman" panose="02020603050405020304" pitchFamily="18" charset="0"/>
            </a:endParaRPr>
          </a:p>
          <a:p>
            <a:pPr algn="ctr">
              <a:defRPr/>
            </a:pPr>
            <a:r>
              <a:rPr lang="en-US" dirty="0">
                <a:solidFill>
                  <a:prstClr val="black"/>
                </a:solidFill>
                <a:latin typeface="Times New Roman" panose="02020603050405020304" pitchFamily="18" charset="0"/>
                <a:cs typeface="Times New Roman" panose="02020603050405020304" pitchFamily="18" charset="0"/>
              </a:rPr>
              <a:t>Department of Pathology and Poultry </a:t>
            </a:r>
            <a:r>
              <a:rPr lang="en-US" dirty="0" smtClean="0">
                <a:solidFill>
                  <a:prstClr val="black"/>
                </a:solidFill>
                <a:latin typeface="Times New Roman" panose="02020603050405020304" pitchFamily="18" charset="0"/>
                <a:cs typeface="Times New Roman" panose="02020603050405020304" pitchFamily="18" charset="0"/>
              </a:rPr>
              <a:t>Disease</a:t>
            </a:r>
          </a:p>
          <a:p>
            <a:pPr algn="ctr">
              <a:defRPr/>
            </a:pPr>
            <a:r>
              <a:rPr lang="en-US" dirty="0">
                <a:solidFill>
                  <a:prstClr val="black"/>
                </a:solidFill>
                <a:latin typeface="Times New Roman" panose="02020603050405020304" pitchFamily="18" charset="0"/>
                <a:cs typeface="Times New Roman" panose="02020603050405020304" pitchFamily="18" charset="0"/>
              </a:rPr>
              <a:t>College of veterinary medicine</a:t>
            </a:r>
            <a:br>
              <a:rPr lang="en-US" dirty="0">
                <a:solidFill>
                  <a:prstClr val="black"/>
                </a:solidFill>
                <a:latin typeface="Times New Roman" panose="02020603050405020304" pitchFamily="18" charset="0"/>
                <a:cs typeface="Times New Roman" panose="02020603050405020304" pitchFamily="18" charset="0"/>
              </a:rPr>
            </a:br>
            <a:r>
              <a:rPr lang="en-US" dirty="0">
                <a:solidFill>
                  <a:prstClr val="black"/>
                </a:solidFill>
                <a:latin typeface="Times New Roman" panose="02020603050405020304" pitchFamily="18" charset="0"/>
                <a:cs typeface="Times New Roman" panose="02020603050405020304" pitchFamily="18" charset="0"/>
              </a:rPr>
              <a:t>university of </a:t>
            </a:r>
            <a:r>
              <a:rPr lang="en-US" dirty="0" err="1">
                <a:solidFill>
                  <a:prstClr val="black"/>
                </a:solidFill>
                <a:latin typeface="Times New Roman" panose="02020603050405020304" pitchFamily="18" charset="0"/>
                <a:cs typeface="Times New Roman" panose="02020603050405020304" pitchFamily="18" charset="0"/>
              </a:rPr>
              <a:t>basrah</a:t>
            </a:r>
            <a:endParaRPr lang="en-GB" dirty="0">
              <a:solidFill>
                <a:prstClr val="black"/>
              </a:solidFill>
              <a:latin typeface="Times New Roman" panose="02020603050405020304" pitchFamily="18" charset="0"/>
              <a:cs typeface="Times New Roman" panose="02020603050405020304" pitchFamily="18" charset="0"/>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804" y="533401"/>
            <a:ext cx="1221248" cy="1200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xmlns="" id="{4664DB9F-59BB-47A5-8080-662EED16E9E1}"/>
              </a:ext>
            </a:extLst>
          </p:cNvPr>
          <p:cNvSpPr/>
          <p:nvPr/>
        </p:nvSpPr>
        <p:spPr>
          <a:xfrm>
            <a:off x="3450236" y="2184817"/>
            <a:ext cx="5693763" cy="1477328"/>
          </a:xfrm>
          <a:prstGeom prst="rect">
            <a:avLst/>
          </a:prstGeom>
        </p:spPr>
        <p:txBody>
          <a:bodyPr wrap="square">
            <a:spAutoFit/>
          </a:bodyPr>
          <a:lstStyle/>
          <a:p>
            <a:pPr algn="ctr">
              <a:lnSpc>
                <a:spcPct val="150000"/>
              </a:lnSpc>
            </a:pPr>
            <a:r>
              <a:rPr lang="en-US" sz="2000" b="1" dirty="0">
                <a:solidFill>
                  <a:prstClr val="black"/>
                </a:solidFill>
                <a:latin typeface="Times New Roman" panose="02020603050405020304" pitchFamily="18" charset="0"/>
                <a:cs typeface="Times New Roman" panose="02020603050405020304" pitchFamily="18" charset="0"/>
              </a:rPr>
              <a:t>chapter one</a:t>
            </a:r>
            <a:r>
              <a:rPr lang="ar-IQ" sz="2000" b="1" dirty="0" smtClean="0">
                <a:solidFill>
                  <a:prstClr val="black"/>
                </a:solidFill>
                <a:latin typeface="Times New Roman" panose="02020603050405020304" pitchFamily="18" charset="0"/>
                <a:cs typeface="Times New Roman" panose="02020603050405020304" pitchFamily="18" charset="0"/>
              </a:rPr>
              <a:t> </a:t>
            </a:r>
            <a:r>
              <a:rPr lang="en-US" sz="2000" b="1" dirty="0" smtClean="0">
                <a:solidFill>
                  <a:prstClr val="black"/>
                </a:solidFill>
                <a:latin typeface="Times New Roman" panose="02020603050405020304" pitchFamily="18" charset="0"/>
                <a:cs typeface="Times New Roman" panose="02020603050405020304" pitchFamily="18" charset="0"/>
              </a:rPr>
              <a:t>– </a:t>
            </a:r>
            <a:r>
              <a:rPr lang="en-US" sz="2000" b="1" dirty="0">
                <a:solidFill>
                  <a:prstClr val="black"/>
                </a:solidFill>
                <a:latin typeface="Times New Roman" panose="02020603050405020304" pitchFamily="18" charset="0"/>
                <a:cs typeface="Times New Roman" panose="02020603050405020304" pitchFamily="18" charset="0"/>
              </a:rPr>
              <a:t>Nutritional Deficiency </a:t>
            </a:r>
            <a:r>
              <a:rPr lang="en-US" sz="2000" b="1" dirty="0" smtClean="0">
                <a:solidFill>
                  <a:prstClr val="black"/>
                </a:solidFill>
                <a:latin typeface="Times New Roman" panose="02020603050405020304" pitchFamily="18" charset="0"/>
                <a:cs typeface="Times New Roman" panose="02020603050405020304" pitchFamily="18" charset="0"/>
              </a:rPr>
              <a:t>Diseases- </a:t>
            </a:r>
            <a:r>
              <a:rPr lang="en-US" sz="2000" b="1" dirty="0">
                <a:solidFill>
                  <a:prstClr val="black"/>
                </a:solidFill>
                <a:latin typeface="Times New Roman" panose="02020603050405020304" pitchFamily="18" charset="0"/>
                <a:cs typeface="Times New Roman" panose="02020603050405020304" pitchFamily="18" charset="0"/>
              </a:rPr>
              <a:t>lecture </a:t>
            </a:r>
            <a:r>
              <a:rPr lang="ar-IQ" sz="2000" b="1" smtClean="0">
                <a:solidFill>
                  <a:prstClr val="black"/>
                </a:solidFill>
                <a:latin typeface="Times New Roman" panose="02020603050405020304" pitchFamily="18" charset="0"/>
                <a:cs typeface="Times New Roman" panose="02020603050405020304" pitchFamily="18" charset="0"/>
              </a:rPr>
              <a:t>5</a:t>
            </a:r>
            <a:endParaRPr lang="en-US" sz="2000" b="1" dirty="0" smtClean="0">
              <a:solidFill>
                <a:prstClr val="black"/>
              </a:solidFill>
              <a:latin typeface="Times New Roman" panose="02020603050405020304" pitchFamily="18" charset="0"/>
              <a:cs typeface="Times New Roman" panose="02020603050405020304" pitchFamily="18" charset="0"/>
            </a:endParaRPr>
          </a:p>
          <a:p>
            <a:pPr algn="ctr">
              <a:lnSpc>
                <a:spcPct val="150000"/>
              </a:lnSpc>
            </a:pPr>
            <a:r>
              <a:rPr lang="en-US" sz="2000" b="1" dirty="0">
                <a:solidFill>
                  <a:prstClr val="black"/>
                </a:solidFill>
                <a:latin typeface="Times New Roman" panose="02020603050405020304" pitchFamily="18" charset="0"/>
                <a:cs typeface="Times New Roman" panose="02020603050405020304" pitchFamily="18" charset="0"/>
              </a:rPr>
              <a:t>Gout</a:t>
            </a:r>
          </a:p>
        </p:txBody>
      </p:sp>
      <p:grpSp>
        <p:nvGrpSpPr>
          <p:cNvPr id="17" name="Group 16">
            <a:extLst>
              <a:ext uri="{FF2B5EF4-FFF2-40B4-BE49-F238E27FC236}">
                <a16:creationId xmlns:a16="http://schemas.microsoft.com/office/drawing/2014/main" xmlns="" id="{EF240524-FD1C-4D7A-81C5-EC549C440BAE}"/>
              </a:ext>
            </a:extLst>
          </p:cNvPr>
          <p:cNvGrpSpPr/>
          <p:nvPr/>
        </p:nvGrpSpPr>
        <p:grpSpPr>
          <a:xfrm>
            <a:off x="139147" y="5661289"/>
            <a:ext cx="8725454" cy="507831"/>
            <a:chOff x="185529" y="6405382"/>
            <a:chExt cx="11633938" cy="677106"/>
          </a:xfrm>
        </p:grpSpPr>
        <p:cxnSp>
          <p:nvCxnSpPr>
            <p:cNvPr id="19" name="Straight Connector 18">
              <a:extLst>
                <a:ext uri="{FF2B5EF4-FFF2-40B4-BE49-F238E27FC236}">
                  <a16:creationId xmlns:a16="http://schemas.microsoft.com/office/drawing/2014/main" xmlns=""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BBFDE99E-14D5-4903-9CE7-4F43A9CB7AB8}"/>
                </a:ext>
              </a:extLst>
            </p:cNvPr>
            <p:cNvSpPr/>
            <p:nvPr/>
          </p:nvSpPr>
          <p:spPr>
            <a:xfrm>
              <a:off x="185529" y="6405382"/>
              <a:ext cx="7908472" cy="677106"/>
            </a:xfrm>
            <a:prstGeom prst="rect">
              <a:avLst/>
            </a:prstGeom>
          </p:spPr>
          <p:txBody>
            <a:bodyPr wrap="square">
              <a:spAutoFit/>
            </a:bodyPr>
            <a:lstStyle/>
            <a:p>
              <a:pPr>
                <a:defRPr/>
              </a:pPr>
              <a:r>
                <a:rPr lang="en-GB" sz="1350" dirty="0">
                  <a:solidFill>
                    <a:prstClr val="black"/>
                  </a:solidFill>
                  <a:latin typeface="Times New Roman" panose="02020603050405020304" pitchFamily="18" charset="0"/>
                  <a:cs typeface="Times New Roman" panose="02020603050405020304" pitchFamily="18" charset="0"/>
                </a:rPr>
                <a:t>University of </a:t>
              </a:r>
              <a:r>
                <a:rPr lang="en-GB" sz="1350" dirty="0" err="1" smtClean="0">
                  <a:solidFill>
                    <a:prstClr val="black"/>
                  </a:solidFill>
                  <a:latin typeface="Times New Roman" panose="02020603050405020304" pitchFamily="18" charset="0"/>
                  <a:cs typeface="Times New Roman" panose="02020603050405020304" pitchFamily="18" charset="0"/>
                </a:rPr>
                <a:t>Basrah</a:t>
              </a:r>
              <a:r>
                <a:rPr lang="en-GB" sz="1350" dirty="0" smtClean="0">
                  <a:solidFill>
                    <a:prstClr val="black"/>
                  </a:solidFill>
                  <a:latin typeface="Times New Roman" panose="02020603050405020304" pitchFamily="18" charset="0"/>
                  <a:cs typeface="Times New Roman" panose="02020603050405020304" pitchFamily="18" charset="0"/>
                </a:rPr>
                <a:t>- </a:t>
              </a:r>
              <a:r>
                <a:rPr lang="en-GB" sz="1350" dirty="0">
                  <a:solidFill>
                    <a:prstClr val="black"/>
                  </a:solidFill>
                  <a:latin typeface="Times New Roman" panose="02020603050405020304" pitchFamily="18" charset="0"/>
                  <a:cs typeface="Times New Roman" panose="02020603050405020304" pitchFamily="18" charset="0"/>
                </a:rPr>
                <a:t>College of veterinary </a:t>
              </a:r>
              <a:r>
                <a:rPr lang="en-GB" sz="1350" dirty="0" smtClean="0">
                  <a:solidFill>
                    <a:prstClr val="black"/>
                  </a:solidFill>
                  <a:latin typeface="Times New Roman" panose="02020603050405020304" pitchFamily="18" charset="0"/>
                  <a:cs typeface="Times New Roman" panose="02020603050405020304" pitchFamily="18" charset="0"/>
                </a:rPr>
                <a:t>medicine-</a:t>
              </a:r>
              <a:r>
                <a:rPr lang="en-GB" sz="1350" dirty="0">
                  <a:solidFill>
                    <a:prstClr val="black"/>
                  </a:solidFill>
                  <a:latin typeface="Times New Roman" panose="02020603050405020304" pitchFamily="18" charset="0"/>
                  <a:cs typeface="Times New Roman" panose="02020603050405020304" pitchFamily="18" charset="0"/>
                </a:rPr>
                <a:t/>
              </a:r>
              <a:br>
                <a:rPr lang="en-GB" sz="1350" dirty="0">
                  <a:solidFill>
                    <a:prstClr val="black"/>
                  </a:solidFill>
                  <a:latin typeface="Times New Roman" panose="02020603050405020304" pitchFamily="18" charset="0"/>
                  <a:cs typeface="Times New Roman" panose="02020603050405020304" pitchFamily="18" charset="0"/>
                </a:rPr>
              </a:br>
              <a:r>
                <a:rPr lang="en-US" sz="1350" dirty="0">
                  <a:solidFill>
                    <a:prstClr val="black"/>
                  </a:solidFill>
                  <a:latin typeface="Times New Roman" panose="02020603050405020304" pitchFamily="18" charset="0"/>
                  <a:cs typeface="Times New Roman" panose="02020603050405020304" pitchFamily="18" charset="0"/>
                </a:rPr>
                <a:t>Department of Pathology and Poultry Disease</a:t>
              </a:r>
            </a:p>
          </p:txBody>
        </p:sp>
      </p:grpSp>
      <p:sp>
        <p:nvSpPr>
          <p:cNvPr id="21" name="Rectangle 20">
            <a:extLst>
              <a:ext uri="{FF2B5EF4-FFF2-40B4-BE49-F238E27FC236}">
                <a16:creationId xmlns:a16="http://schemas.microsoft.com/office/drawing/2014/main" xmlns="" id="{39B0891D-ED79-4931-92F3-C208C57F6CAD}"/>
              </a:ext>
            </a:extLst>
          </p:cNvPr>
          <p:cNvSpPr/>
          <p:nvPr/>
        </p:nvSpPr>
        <p:spPr>
          <a:xfrm>
            <a:off x="7225748" y="1032390"/>
            <a:ext cx="1677181" cy="715581"/>
          </a:xfrm>
          <a:prstGeom prst="rect">
            <a:avLst/>
          </a:prstGeom>
        </p:spPr>
        <p:txBody>
          <a:bodyPr wrap="square">
            <a:spAutoFit/>
          </a:bodyPr>
          <a:lstStyle/>
          <a:p>
            <a:endParaRPr lang="en-US" sz="1350" dirty="0">
              <a:solidFill>
                <a:prstClr val="black"/>
              </a:solidFill>
            </a:endParaRPr>
          </a:p>
          <a:p>
            <a:pPr algn="ctr"/>
            <a:r>
              <a:rPr lang="en-US" sz="2700" dirty="0">
                <a:solidFill>
                  <a:prstClr val="black"/>
                </a:solidFill>
              </a:rPr>
              <a:t> </a:t>
            </a:r>
            <a:r>
              <a:rPr lang="ar-IQ" sz="2700" b="1" dirty="0">
                <a:solidFill>
                  <a:prstClr val="black"/>
                </a:solidFill>
              </a:rPr>
              <a:t> شعار الكلية</a:t>
            </a:r>
            <a:endParaRPr lang="en-US" sz="2700" b="1" dirty="0">
              <a:solidFill>
                <a:prstClr val="black"/>
              </a:solidFill>
            </a:endParaRPr>
          </a:p>
        </p:txBody>
      </p:sp>
      <p:pic>
        <p:nvPicPr>
          <p:cNvPr id="5" name="Picture 4"/>
          <p:cNvPicPr>
            <a:picLocks noChangeAspect="1"/>
          </p:cNvPicPr>
          <p:nvPr/>
        </p:nvPicPr>
        <p:blipFill>
          <a:blip r:embed="rId3"/>
          <a:stretch>
            <a:fillRect/>
          </a:stretch>
        </p:blipFill>
        <p:spPr>
          <a:xfrm>
            <a:off x="7469449" y="309384"/>
            <a:ext cx="1371719" cy="134123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976" y="2015983"/>
            <a:ext cx="3398896" cy="2957116"/>
          </a:xfrm>
          <a:prstGeom prst="rect">
            <a:avLst/>
          </a:prstGeom>
        </p:spPr>
      </p:pic>
    </p:spTree>
    <p:extLst>
      <p:ext uri="{BB962C8B-B14F-4D97-AF65-F5344CB8AC3E}">
        <p14:creationId xmlns:p14="http://schemas.microsoft.com/office/powerpoint/2010/main" val="2788739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500042"/>
            <a:ext cx="8715436" cy="5507249"/>
          </a:xfrm>
        </p:spPr>
        <p:txBody>
          <a:bodyPr/>
          <a:lstStyle/>
          <a:p>
            <a:pPr algn="l" rtl="0">
              <a:buNone/>
            </a:pPr>
            <a:r>
              <a:rPr lang="en-US" b="1" u="sng" dirty="0" smtClean="0">
                <a:solidFill>
                  <a:schemeClr val="accent1"/>
                </a:solidFill>
              </a:rPr>
              <a:t>Predisposing factors includes:</a:t>
            </a:r>
          </a:p>
          <a:p>
            <a:pPr algn="l" rtl="0">
              <a:buNone/>
            </a:pPr>
            <a:r>
              <a:rPr lang="en-US" dirty="0" smtClean="0"/>
              <a:t>1-Reduced ventilation.</a:t>
            </a:r>
          </a:p>
          <a:p>
            <a:pPr algn="l" rtl="0">
              <a:buNone/>
            </a:pPr>
            <a:r>
              <a:rPr lang="en-US" dirty="0" smtClean="0"/>
              <a:t>2- High altitude.</a:t>
            </a:r>
          </a:p>
          <a:p>
            <a:pPr algn="l" rtl="0">
              <a:buNone/>
            </a:pPr>
            <a:r>
              <a:rPr lang="en-US" dirty="0" smtClean="0"/>
              <a:t>3- Respiratory disease.</a:t>
            </a:r>
          </a:p>
          <a:p>
            <a:pPr algn="l" rtl="0">
              <a:buNone/>
            </a:pPr>
            <a:endParaRPr lang="en-US" dirty="0" smtClean="0"/>
          </a:p>
          <a:p>
            <a:pPr algn="l" rtl="0">
              <a:buNone/>
            </a:pPr>
            <a:r>
              <a:rPr lang="en-US" sz="4000" b="1" u="sng" dirty="0" smtClean="0">
                <a:solidFill>
                  <a:schemeClr val="accent1"/>
                </a:solidFill>
              </a:rPr>
              <a:t>Morbidity:</a:t>
            </a:r>
            <a:r>
              <a:rPr lang="en-US" sz="4000" dirty="0" smtClean="0"/>
              <a:t> </a:t>
            </a:r>
            <a:r>
              <a:rPr lang="en-US" sz="2800" dirty="0" smtClean="0"/>
              <a:t>I</a:t>
            </a:r>
            <a:r>
              <a:rPr lang="en-US" dirty="0" smtClean="0"/>
              <a:t>s usually 1-5% .</a:t>
            </a:r>
          </a:p>
          <a:p>
            <a:pPr algn="l" rtl="0">
              <a:buNone/>
            </a:pPr>
            <a:endParaRPr lang="en-US" dirty="0" smtClean="0"/>
          </a:p>
          <a:p>
            <a:pPr algn="l" rtl="0">
              <a:buNone/>
            </a:pPr>
            <a:r>
              <a:rPr lang="en-US" sz="4000" b="1" u="sng" dirty="0" smtClean="0">
                <a:solidFill>
                  <a:schemeClr val="accent1"/>
                </a:solidFill>
              </a:rPr>
              <a:t>Mortality:</a:t>
            </a:r>
            <a:r>
              <a:rPr lang="en-US" sz="4000" b="1" dirty="0" smtClean="0">
                <a:solidFill>
                  <a:schemeClr val="accent1"/>
                </a:solidFill>
              </a:rPr>
              <a:t> </a:t>
            </a:r>
            <a:r>
              <a:rPr lang="en-US" sz="2400" dirty="0" smtClean="0"/>
              <a:t>1-2% but can be 30% at high altitude. </a:t>
            </a:r>
            <a:endParaRPr lang="en-US" dirty="0" smtClean="0"/>
          </a:p>
        </p:txBody>
      </p:sp>
    </p:spTree>
    <p:extLst>
      <p:ext uri="{BB962C8B-B14F-4D97-AF65-F5344CB8AC3E}">
        <p14:creationId xmlns:p14="http://schemas.microsoft.com/office/powerpoint/2010/main" val="75105167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285860"/>
            <a:ext cx="9144000" cy="4721431"/>
          </a:xfrm>
        </p:spPr>
        <p:txBody>
          <a:bodyPr/>
          <a:lstStyle/>
          <a:p>
            <a:pPr lvl="0" algn="l" rtl="0">
              <a:buNone/>
            </a:pPr>
            <a:r>
              <a:rPr lang="en-US" b="1" dirty="0" smtClean="0"/>
              <a:t> </a:t>
            </a:r>
            <a:r>
              <a:rPr lang="en-US" b="1" smtClean="0"/>
              <a:t>1-Sudden death </a:t>
            </a:r>
            <a:r>
              <a:rPr lang="en-US" b="1" dirty="0" smtClean="0"/>
              <a:t>in rapidly developing birds.</a:t>
            </a:r>
            <a:endParaRPr lang="en-US" dirty="0" smtClean="0"/>
          </a:p>
          <a:p>
            <a:pPr lvl="0" algn="l">
              <a:buNone/>
            </a:pPr>
            <a:r>
              <a:rPr lang="en-US" b="1" dirty="0" smtClean="0"/>
              <a:t>  2-Poor development.</a:t>
            </a:r>
            <a:endParaRPr lang="en-US" dirty="0" smtClean="0"/>
          </a:p>
          <a:p>
            <a:pPr lvl="0" algn="l">
              <a:buNone/>
            </a:pPr>
            <a:r>
              <a:rPr lang="en-US" b="1" dirty="0" smtClean="0"/>
              <a:t>  3-Progressive weakness and abdominal distension.</a:t>
            </a:r>
            <a:endParaRPr lang="en-US" dirty="0" smtClean="0"/>
          </a:p>
          <a:p>
            <a:pPr lvl="0" algn="l">
              <a:buNone/>
            </a:pPr>
            <a:r>
              <a:rPr lang="en-US" b="1" dirty="0" smtClean="0"/>
              <a:t>  4-Recumbency.</a:t>
            </a:r>
            <a:endParaRPr lang="en-US" dirty="0" smtClean="0"/>
          </a:p>
          <a:p>
            <a:pPr lvl="0" algn="l">
              <a:buNone/>
            </a:pPr>
            <a:r>
              <a:rPr lang="en-US" b="1" dirty="0" smtClean="0"/>
              <a:t>  5-Dyspnea.     </a:t>
            </a:r>
            <a:endParaRPr lang="en-US" dirty="0" smtClean="0"/>
          </a:p>
          <a:p>
            <a:pPr lvl="0" algn="l">
              <a:buNone/>
            </a:pPr>
            <a:r>
              <a:rPr lang="en-US" b="1" dirty="0" smtClean="0"/>
              <a:t>  6-Possibly cyanosis.      </a:t>
            </a:r>
          </a:p>
          <a:p>
            <a:pPr lvl="0" algn="l">
              <a:buNone/>
            </a:pPr>
            <a:endParaRPr lang="en-US" dirty="0" smtClean="0"/>
          </a:p>
          <a:p>
            <a:pPr algn="l" rtl="0">
              <a:buNone/>
            </a:pPr>
            <a:endParaRPr lang="ar-IQ" dirty="0"/>
          </a:p>
        </p:txBody>
      </p:sp>
      <p:sp>
        <p:nvSpPr>
          <p:cNvPr id="3" name="عنوان 2"/>
          <p:cNvSpPr>
            <a:spLocks noGrp="1"/>
          </p:cNvSpPr>
          <p:nvPr>
            <p:ph type="title"/>
          </p:nvPr>
        </p:nvSpPr>
        <p:spPr/>
        <p:txBody>
          <a:bodyPr>
            <a:normAutofit/>
          </a:bodyPr>
          <a:lstStyle/>
          <a:p>
            <a:r>
              <a:rPr lang="en-US" sz="4400" u="sng" dirty="0" smtClean="0">
                <a:solidFill>
                  <a:srgbClr val="C00000"/>
                </a:solidFill>
              </a:rPr>
              <a:t>Clinical signs:</a:t>
            </a:r>
            <a:endParaRPr lang="ar-IQ" sz="4400" u="sng" dirty="0">
              <a:solidFill>
                <a:srgbClr val="C00000"/>
              </a:solidFill>
            </a:endParaRPr>
          </a:p>
        </p:txBody>
      </p:sp>
    </p:spTree>
    <p:extLst>
      <p:ext uri="{BB962C8B-B14F-4D97-AF65-F5344CB8AC3E}">
        <p14:creationId xmlns:p14="http://schemas.microsoft.com/office/powerpoint/2010/main" val="1482744905"/>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686800" cy="4525963"/>
          </a:xfrm>
        </p:spPr>
        <p:txBody>
          <a:bodyPr>
            <a:normAutofit/>
          </a:bodyPr>
          <a:lstStyle/>
          <a:p>
            <a:pPr marL="624078" lvl="0" indent="-514350" algn="l" rtl="0">
              <a:buFont typeface="+mj-lt"/>
              <a:buAutoNum type="arabicPeriod"/>
            </a:pPr>
            <a:r>
              <a:rPr lang="en-US" b="1" dirty="0" smtClean="0"/>
              <a:t>Thickening of right-side myocardium.</a:t>
            </a:r>
            <a:endParaRPr lang="en-US" dirty="0" smtClean="0"/>
          </a:p>
          <a:p>
            <a:pPr marL="624078" lvl="0" indent="-514350" algn="l" rtl="0">
              <a:buFont typeface="+mj-lt"/>
              <a:buAutoNum type="arabicPeriod"/>
            </a:pPr>
            <a:r>
              <a:rPr lang="en-US" b="1" dirty="0" smtClean="0"/>
              <a:t>Dilation of the ventricle.</a:t>
            </a:r>
            <a:endParaRPr lang="en-US" dirty="0" smtClean="0"/>
          </a:p>
          <a:p>
            <a:pPr marL="624078" lvl="0" indent="-514350" algn="l" rtl="0">
              <a:buFont typeface="+mj-lt"/>
              <a:buAutoNum type="arabicPeriod"/>
            </a:pPr>
            <a:r>
              <a:rPr lang="en-US" b="1" dirty="0" smtClean="0"/>
              <a:t>Thickening of atrioventricular valve.</a:t>
            </a:r>
            <a:endParaRPr lang="en-US" dirty="0" smtClean="0"/>
          </a:p>
          <a:p>
            <a:pPr marL="624078" lvl="0" indent="-514350" algn="l" rtl="0">
              <a:buFont typeface="+mj-lt"/>
              <a:buAutoNum type="arabicPeriod"/>
            </a:pPr>
            <a:r>
              <a:rPr lang="en-US" b="1" dirty="0" smtClean="0"/>
              <a:t>Generalized  congestion.</a:t>
            </a:r>
            <a:endParaRPr lang="en-US" dirty="0" smtClean="0"/>
          </a:p>
          <a:p>
            <a:pPr marL="624078" lvl="0" indent="-514350" algn="l" rtl="0">
              <a:buFont typeface="+mj-lt"/>
              <a:buAutoNum type="arabicPeriod"/>
            </a:pPr>
            <a:r>
              <a:rPr lang="en-US" b="1" dirty="0" smtClean="0"/>
              <a:t>Liver enlargement.</a:t>
            </a:r>
            <a:endParaRPr lang="en-US" dirty="0" smtClean="0"/>
          </a:p>
          <a:p>
            <a:pPr marL="624078" lvl="0" indent="-514350" algn="l" rtl="0">
              <a:buFont typeface="+mj-lt"/>
              <a:buAutoNum type="arabicPeriod"/>
            </a:pPr>
            <a:r>
              <a:rPr lang="en-US" b="1" dirty="0" smtClean="0"/>
              <a:t>Spleen  is small.</a:t>
            </a:r>
            <a:endParaRPr lang="en-US" dirty="0" smtClean="0"/>
          </a:p>
          <a:p>
            <a:pPr marL="624078" lvl="0" indent="-514350" algn="l" rtl="0">
              <a:buFont typeface="+mj-lt"/>
              <a:buAutoNum type="arabicPeriod"/>
            </a:pPr>
            <a:r>
              <a:rPr lang="en-US" b="1" dirty="0" smtClean="0"/>
              <a:t>Pericardial effusion.</a:t>
            </a:r>
            <a:endParaRPr lang="en-US" dirty="0" smtClean="0"/>
          </a:p>
        </p:txBody>
      </p:sp>
      <p:sp>
        <p:nvSpPr>
          <p:cNvPr id="3" name="عنوان 2"/>
          <p:cNvSpPr>
            <a:spLocks noGrp="1"/>
          </p:cNvSpPr>
          <p:nvPr>
            <p:ph type="title"/>
          </p:nvPr>
        </p:nvSpPr>
        <p:spPr/>
        <p:txBody>
          <a:bodyPr/>
          <a:lstStyle/>
          <a:p>
            <a:r>
              <a:rPr lang="en-US" u="sng" dirty="0" smtClean="0">
                <a:solidFill>
                  <a:srgbClr val="C00000"/>
                </a:solidFill>
              </a:rPr>
              <a:t>Post-mortem lesions:</a:t>
            </a:r>
            <a:endParaRPr lang="ar-IQ" u="sng" dirty="0">
              <a:solidFill>
                <a:srgbClr val="C00000"/>
              </a:solidFill>
            </a:endParaRPr>
          </a:p>
        </p:txBody>
      </p:sp>
    </p:spTree>
    <p:extLst>
      <p:ext uri="{BB962C8B-B14F-4D97-AF65-F5344CB8AC3E}">
        <p14:creationId xmlns:p14="http://schemas.microsoft.com/office/powerpoint/2010/main" val="3988765603"/>
      </p:ext>
    </p:extLst>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74638"/>
            <a:ext cx="8686800" cy="1143000"/>
          </a:xfrm>
        </p:spPr>
        <p:txBody>
          <a:bodyPr>
            <a:normAutofit/>
          </a:bodyPr>
          <a:lstStyle/>
          <a:p>
            <a:r>
              <a:rPr lang="en-US" sz="3200" dirty="0" smtClean="0"/>
              <a:t>Normal liver                </a:t>
            </a:r>
            <a:r>
              <a:rPr lang="en-US" sz="3200" dirty="0" err="1" smtClean="0"/>
              <a:t>liver</a:t>
            </a:r>
            <a:r>
              <a:rPr lang="en-US" sz="3200" dirty="0" smtClean="0"/>
              <a:t> with Ascites   </a:t>
            </a:r>
            <a:endParaRPr lang="ar-IQ" sz="3200" dirty="0"/>
          </a:p>
        </p:txBody>
      </p:sp>
      <p:pic>
        <p:nvPicPr>
          <p:cNvPr id="4" name="عنصر نائب للمحتوى 3" descr="Liver from a normal bird at the same age ascites"/>
          <p:cNvPicPr>
            <a:picLocks noGrp="1"/>
          </p:cNvPicPr>
          <p:nvPr>
            <p:ph idx="1"/>
          </p:nvPr>
        </p:nvPicPr>
        <p:blipFill>
          <a:blip r:embed="rId2" cstate="print"/>
          <a:srcRect/>
          <a:stretch>
            <a:fillRect/>
          </a:stretch>
        </p:blipFill>
        <p:spPr bwMode="auto">
          <a:xfrm>
            <a:off x="0" y="1643050"/>
            <a:ext cx="4286248" cy="5214950"/>
          </a:xfrm>
          <a:prstGeom prst="rect">
            <a:avLst/>
          </a:prstGeom>
          <a:noFill/>
          <a:ln w="9525">
            <a:noFill/>
            <a:miter lim="800000"/>
            <a:headEnd/>
            <a:tailEnd/>
          </a:ln>
        </p:spPr>
      </p:pic>
      <p:pic>
        <p:nvPicPr>
          <p:cNvPr id="6" name="صورة 5" descr="Liver from same bird ascites"/>
          <p:cNvPicPr/>
          <p:nvPr/>
        </p:nvPicPr>
        <p:blipFill>
          <a:blip r:embed="rId3" cstate="print"/>
          <a:srcRect/>
          <a:stretch>
            <a:fillRect/>
          </a:stretch>
        </p:blipFill>
        <p:spPr bwMode="auto">
          <a:xfrm>
            <a:off x="4500562" y="1643050"/>
            <a:ext cx="4643438" cy="5214950"/>
          </a:xfrm>
          <a:prstGeom prst="rect">
            <a:avLst/>
          </a:prstGeom>
          <a:noFill/>
          <a:ln w="9525">
            <a:noFill/>
            <a:miter lim="800000"/>
            <a:headEnd/>
            <a:tailEnd/>
          </a:ln>
        </p:spPr>
      </p:pic>
    </p:spTree>
    <p:extLst>
      <p:ext uri="{BB962C8B-B14F-4D97-AF65-F5344CB8AC3E}">
        <p14:creationId xmlns:p14="http://schemas.microsoft.com/office/powerpoint/2010/main" val="2091786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3357562"/>
            <a:ext cx="8401080" cy="2649729"/>
          </a:xfrm>
        </p:spPr>
        <p:txBody>
          <a:bodyPr>
            <a:normAutofit/>
          </a:bodyPr>
          <a:lstStyle/>
          <a:p>
            <a:pPr algn="l">
              <a:buNone/>
            </a:pPr>
            <a:r>
              <a:rPr lang="en-US" b="1" dirty="0" smtClean="0"/>
              <a:t> 1-Signs.</a:t>
            </a:r>
          </a:p>
          <a:p>
            <a:pPr algn="l">
              <a:buNone/>
            </a:pPr>
            <a:r>
              <a:rPr lang="en-US" b="1" dirty="0" smtClean="0"/>
              <a:t>2-Lesions</a:t>
            </a:r>
            <a:r>
              <a:rPr lang="en-US" dirty="0" smtClean="0"/>
              <a:t>: </a:t>
            </a:r>
            <a:r>
              <a:rPr lang="en-US" b="1" dirty="0" smtClean="0"/>
              <a:t>Gross pathology is characteristic.</a:t>
            </a:r>
          </a:p>
          <a:p>
            <a:pPr algn="l">
              <a:buNone/>
            </a:pPr>
            <a:r>
              <a:rPr lang="en-US" b="1" dirty="0" smtClean="0"/>
              <a:t>3-Cardiac specific protein (Troponin T)</a:t>
            </a:r>
          </a:p>
          <a:p>
            <a:pPr algn="l">
              <a:buNone/>
            </a:pPr>
            <a:r>
              <a:rPr lang="en-US" b="1" dirty="0" smtClean="0"/>
              <a:t> </a:t>
            </a:r>
            <a:r>
              <a:rPr lang="ar-IQ" b="1" dirty="0" smtClean="0"/>
              <a:t> </a:t>
            </a:r>
            <a:r>
              <a:rPr lang="en-US" b="1" dirty="0" smtClean="0"/>
              <a:t>    may be  measured in the blood.     </a:t>
            </a:r>
          </a:p>
          <a:p>
            <a:pPr algn="l">
              <a:buNone/>
            </a:pPr>
            <a:r>
              <a:rPr lang="en-US" b="1" dirty="0" smtClean="0"/>
              <a:t>     </a:t>
            </a:r>
            <a:endParaRPr lang="ar-IQ" dirty="0"/>
          </a:p>
        </p:txBody>
      </p:sp>
      <p:sp>
        <p:nvSpPr>
          <p:cNvPr id="3" name="عنوان 2"/>
          <p:cNvSpPr>
            <a:spLocks noGrp="1"/>
          </p:cNvSpPr>
          <p:nvPr>
            <p:ph type="title"/>
          </p:nvPr>
        </p:nvSpPr>
        <p:spPr>
          <a:xfrm>
            <a:off x="571472" y="428604"/>
            <a:ext cx="8115328" cy="2357454"/>
          </a:xfrm>
        </p:spPr>
        <p:txBody>
          <a:bodyPr>
            <a:normAutofit fontScale="90000"/>
          </a:bodyPr>
          <a:lstStyle/>
          <a:p>
            <a:pPr lvl="0"/>
            <a:r>
              <a:rPr lang="en-US" sz="5300" u="sng" dirty="0" smtClean="0">
                <a:solidFill>
                  <a:srgbClr val="C00000"/>
                </a:solidFill>
              </a:rPr>
              <a:t/>
            </a:r>
            <a:br>
              <a:rPr lang="en-US" sz="5300" u="sng" dirty="0" smtClean="0">
                <a:solidFill>
                  <a:srgbClr val="C00000"/>
                </a:solidFill>
              </a:rPr>
            </a:br>
            <a:r>
              <a:rPr lang="en-US" sz="5300" u="sng" dirty="0" smtClean="0">
                <a:solidFill>
                  <a:srgbClr val="C00000"/>
                </a:solidFill>
              </a:rPr>
              <a:t/>
            </a:r>
            <a:br>
              <a:rPr lang="en-US" sz="5300" u="sng" dirty="0" smtClean="0">
                <a:solidFill>
                  <a:srgbClr val="C00000"/>
                </a:solidFill>
              </a:rPr>
            </a:br>
            <a:r>
              <a:rPr lang="en-US" sz="4400" u="sng" dirty="0" smtClean="0">
                <a:solidFill>
                  <a:schemeClr val="accent2"/>
                </a:solidFill>
              </a:rPr>
              <a:t>Microscopic changes: </a:t>
            </a:r>
            <a:br>
              <a:rPr lang="en-US" sz="4400" u="sng" dirty="0" smtClean="0">
                <a:solidFill>
                  <a:schemeClr val="accent2"/>
                </a:solidFill>
              </a:rPr>
            </a:br>
            <a:r>
              <a:rPr lang="en-US" sz="4000" dirty="0" smtClean="0"/>
              <a:t>Cartilage nodules are increased in lung.</a:t>
            </a:r>
            <a:br>
              <a:rPr lang="en-US" sz="4000" dirty="0" smtClean="0"/>
            </a:br>
            <a:r>
              <a:rPr lang="en-US" sz="5300" u="sng" dirty="0" smtClean="0">
                <a:solidFill>
                  <a:srgbClr val="C00000"/>
                </a:solidFill>
              </a:rPr>
              <a:t>Diagnosis</a:t>
            </a:r>
            <a:r>
              <a:rPr lang="en-US" dirty="0" smtClean="0"/>
              <a:t/>
            </a:r>
            <a:br>
              <a:rPr lang="en-US" dirty="0" smtClean="0"/>
            </a:br>
            <a:r>
              <a:rPr lang="en-US" dirty="0" smtClean="0"/>
              <a:t>  </a:t>
            </a:r>
            <a:endParaRPr lang="ar-IQ" dirty="0"/>
          </a:p>
        </p:txBody>
      </p:sp>
    </p:spTree>
    <p:extLst>
      <p:ext uri="{BB962C8B-B14F-4D97-AF65-F5344CB8AC3E}">
        <p14:creationId xmlns:p14="http://schemas.microsoft.com/office/powerpoint/2010/main" val="3430011268"/>
      </p:ext>
    </p:extLst>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buNone/>
            </a:pPr>
            <a:r>
              <a:rPr lang="en-US" b="1" dirty="0" smtClean="0"/>
              <a:t>1-Broiler Sudden Death Syndrome .</a:t>
            </a:r>
          </a:p>
          <a:p>
            <a:pPr algn="l" rtl="0">
              <a:buNone/>
            </a:pPr>
            <a:r>
              <a:rPr lang="en-US" b="1" dirty="0" smtClean="0"/>
              <a:t>2-Bacterial endocarditis.</a:t>
            </a:r>
          </a:p>
          <a:p>
            <a:pPr algn="l" rtl="0">
              <a:buNone/>
            </a:pPr>
            <a:endParaRPr lang="en-US" b="1" dirty="0" smtClean="0"/>
          </a:p>
          <a:p>
            <a:pPr algn="l" rtl="0">
              <a:buNone/>
            </a:pPr>
            <a:r>
              <a:rPr lang="en-US" sz="4800" b="1" u="sng" dirty="0" smtClean="0">
                <a:solidFill>
                  <a:srgbClr val="C00000"/>
                </a:solidFill>
              </a:rPr>
              <a:t>Treatment:</a:t>
            </a:r>
            <a:endParaRPr lang="en-US" u="sng" dirty="0" smtClean="0">
              <a:solidFill>
                <a:srgbClr val="C00000"/>
              </a:solidFill>
            </a:endParaRPr>
          </a:p>
          <a:p>
            <a:pPr algn="l" rtl="0">
              <a:buNone/>
            </a:pPr>
            <a:r>
              <a:rPr lang="en-US" b="1" dirty="0" smtClean="0"/>
              <a:t>1-Improve ventilation.</a:t>
            </a:r>
          </a:p>
          <a:p>
            <a:pPr algn="l" rtl="0">
              <a:buNone/>
            </a:pPr>
            <a:r>
              <a:rPr lang="en-US" b="1" dirty="0" smtClean="0"/>
              <a:t>2-Vitamin C .</a:t>
            </a:r>
            <a:endParaRPr lang="ar-IQ" dirty="0"/>
          </a:p>
        </p:txBody>
      </p:sp>
      <p:sp>
        <p:nvSpPr>
          <p:cNvPr id="3" name="عنوان 2"/>
          <p:cNvSpPr>
            <a:spLocks noGrp="1"/>
          </p:cNvSpPr>
          <p:nvPr>
            <p:ph type="title"/>
          </p:nvPr>
        </p:nvSpPr>
        <p:spPr/>
        <p:txBody>
          <a:bodyPr>
            <a:normAutofit/>
          </a:bodyPr>
          <a:lstStyle/>
          <a:p>
            <a:r>
              <a:rPr lang="en-US" sz="4400" u="sng" dirty="0" smtClean="0">
                <a:solidFill>
                  <a:srgbClr val="C00000"/>
                </a:solidFill>
              </a:rPr>
              <a:t>Differential diagnosis:</a:t>
            </a:r>
            <a:endParaRPr lang="ar-IQ" sz="4400" u="sng" dirty="0">
              <a:solidFill>
                <a:srgbClr val="C00000"/>
              </a:solidFill>
            </a:endParaRPr>
          </a:p>
        </p:txBody>
      </p:sp>
    </p:spTree>
    <p:extLst>
      <p:ext uri="{BB962C8B-B14F-4D97-AF65-F5344CB8AC3E}">
        <p14:creationId xmlns:p14="http://schemas.microsoft.com/office/powerpoint/2010/main" val="321889246"/>
      </p:ext>
    </p:extLst>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2844" y="1785926"/>
            <a:ext cx="8543956" cy="4221365"/>
          </a:xfrm>
        </p:spPr>
        <p:txBody>
          <a:bodyPr/>
          <a:lstStyle/>
          <a:p>
            <a:pPr algn="l" rtl="0">
              <a:buNone/>
            </a:pPr>
            <a:r>
              <a:rPr lang="en-US" b="1" dirty="0" smtClean="0"/>
              <a:t>1-Good ventilation (during  incubation </a:t>
            </a:r>
          </a:p>
          <a:p>
            <a:pPr algn="l" rtl="0">
              <a:buNone/>
            </a:pPr>
            <a:r>
              <a:rPr lang="en-US" b="1" dirty="0" smtClean="0"/>
              <a:t>    and chick transport).</a:t>
            </a:r>
          </a:p>
          <a:p>
            <a:pPr algn="l" rtl="0">
              <a:buNone/>
            </a:pPr>
            <a:r>
              <a:rPr lang="en-US" b="1" dirty="0" smtClean="0"/>
              <a:t>2- Avoid any genetic tendency.</a:t>
            </a:r>
          </a:p>
          <a:p>
            <a:pPr algn="l" rtl="0">
              <a:buNone/>
            </a:pPr>
            <a:r>
              <a:rPr lang="en-US" b="1" dirty="0" smtClean="0"/>
              <a:t>3- Control </a:t>
            </a:r>
            <a:r>
              <a:rPr lang="en-US" b="1" smtClean="0"/>
              <a:t>respiratory diseases. </a:t>
            </a:r>
            <a:endParaRPr lang="en-US" dirty="0" smtClean="0"/>
          </a:p>
          <a:p>
            <a:pPr algn="l" rtl="0">
              <a:buNone/>
            </a:pPr>
            <a:endParaRPr lang="ar-IQ" dirty="0"/>
          </a:p>
        </p:txBody>
      </p:sp>
      <p:sp>
        <p:nvSpPr>
          <p:cNvPr id="3" name="عنوان 2"/>
          <p:cNvSpPr>
            <a:spLocks noGrp="1"/>
          </p:cNvSpPr>
          <p:nvPr>
            <p:ph type="title"/>
          </p:nvPr>
        </p:nvSpPr>
        <p:spPr>
          <a:xfrm>
            <a:off x="428596" y="1428736"/>
            <a:ext cx="8229600" cy="214330"/>
          </a:xfrm>
        </p:spPr>
        <p:txBody>
          <a:bodyPr>
            <a:normAutofit fontScale="90000"/>
          </a:bodyPr>
          <a:lstStyle/>
          <a:p>
            <a:r>
              <a:rPr lang="ar-IQ" sz="5300" u="sng" dirty="0" smtClean="0">
                <a:solidFill>
                  <a:srgbClr val="C00000"/>
                </a:solidFill>
              </a:rPr>
              <a:t>:</a:t>
            </a:r>
            <a:r>
              <a:rPr lang="en-US" sz="5300" u="sng" dirty="0" smtClean="0">
                <a:solidFill>
                  <a:srgbClr val="C00000"/>
                </a:solidFill>
              </a:rPr>
              <a:t>Prevention</a:t>
            </a:r>
            <a:r>
              <a:rPr lang="en-US" dirty="0" smtClean="0"/>
              <a:t/>
            </a:r>
            <a:br>
              <a:rPr lang="en-US" dirty="0" smtClean="0"/>
            </a:br>
            <a:endParaRPr lang="ar-IQ" dirty="0"/>
          </a:p>
        </p:txBody>
      </p:sp>
    </p:spTree>
    <p:extLst>
      <p:ext uri="{BB962C8B-B14F-4D97-AF65-F5344CB8AC3E}">
        <p14:creationId xmlns:p14="http://schemas.microsoft.com/office/powerpoint/2010/main" val="341942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09601"/>
            <a:ext cx="8229600" cy="2972762"/>
          </a:xfrm>
        </p:spPr>
        <p:txBody>
          <a:bodyPr>
            <a:normAutofit fontScale="90000"/>
          </a:bodyPr>
          <a:lstStyle/>
          <a:p>
            <a:pPr algn="ctr"/>
            <a:r>
              <a:rPr lang="en-US" sz="18400" b="1" dirty="0" smtClean="0">
                <a:solidFill>
                  <a:srgbClr val="C00000"/>
                </a:solidFill>
              </a:rPr>
              <a:t/>
            </a:r>
            <a:br>
              <a:rPr lang="en-US" sz="18400" b="1"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8900" b="1" dirty="0" smtClean="0">
                <a:solidFill>
                  <a:srgbClr val="C00000"/>
                </a:solidFill>
              </a:rPr>
              <a:t>Gout</a:t>
            </a:r>
            <a:br>
              <a:rPr lang="en-US" sz="8900" b="1" dirty="0" smtClean="0">
                <a:solidFill>
                  <a:srgbClr val="C00000"/>
                </a:solidFill>
              </a:rPr>
            </a:br>
            <a:r>
              <a:rPr lang="en-US" sz="7300" b="1" dirty="0" smtClean="0">
                <a:solidFill>
                  <a:srgbClr val="C00000"/>
                </a:solidFill>
              </a:rPr>
              <a:t>(Uremic poisoning) </a:t>
            </a:r>
            <a:endParaRPr lang="en-US" b="1" dirty="0">
              <a:solidFill>
                <a:srgbClr val="C00000"/>
              </a:solidFill>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28600" y="1219200"/>
            <a:ext cx="8686800" cy="4788091"/>
          </a:xfrm>
        </p:spPr>
        <p:txBody>
          <a:bodyPr>
            <a:normAutofit fontScale="92500" lnSpcReduction="10000"/>
          </a:bodyPr>
          <a:lstStyle/>
          <a:p>
            <a:pPr>
              <a:buNone/>
            </a:pPr>
            <a:r>
              <a:rPr lang="en-US" sz="3600" dirty="0" smtClean="0"/>
              <a:t>Is  a  nutritional disease characterized by deposits</a:t>
            </a:r>
          </a:p>
          <a:p>
            <a:pPr>
              <a:buNone/>
            </a:pPr>
            <a:r>
              <a:rPr lang="en-US" sz="3600" dirty="0" smtClean="0"/>
              <a:t>of sodium </a:t>
            </a:r>
            <a:r>
              <a:rPr lang="en-US" sz="3600" dirty="0" err="1" smtClean="0"/>
              <a:t>urates</a:t>
            </a:r>
            <a:r>
              <a:rPr lang="en-US" sz="3600" dirty="0" smtClean="0"/>
              <a:t>.</a:t>
            </a:r>
          </a:p>
          <a:p>
            <a:pPr>
              <a:buNone/>
            </a:pPr>
            <a:r>
              <a:rPr lang="en-US" sz="3600" dirty="0" smtClean="0"/>
              <a:t>It occur in two forms, visceral and </a:t>
            </a:r>
            <a:r>
              <a:rPr lang="en-US" sz="3600" dirty="0" err="1" smtClean="0"/>
              <a:t>articular</a:t>
            </a:r>
            <a:r>
              <a:rPr lang="en-US" sz="3600" dirty="0" smtClean="0"/>
              <a:t> gout. In both the forms, deposits consist of chalky white materials. Visceral gout is considered to be acute form and is more insidious and difficult to detect in early stages or in live birds.</a:t>
            </a:r>
          </a:p>
          <a:p>
            <a:pPr>
              <a:buNone/>
            </a:pPr>
            <a:endParaRPr lang="en-US" dirty="0" smtClean="0"/>
          </a:p>
          <a:p>
            <a:pPr>
              <a:buNone/>
            </a:pPr>
            <a:endParaRPr lang="en-US" sz="4000" b="1" u="sng" dirty="0" smtClean="0">
              <a:solidFill>
                <a:srgbClr val="C00000"/>
              </a:solidFill>
            </a:endParaRPr>
          </a:p>
          <a:p>
            <a:pPr>
              <a:buNone/>
            </a:pPr>
            <a:endParaRPr lang="en-US" dirty="0" smtClean="0"/>
          </a:p>
          <a:p>
            <a:pPr>
              <a:buNone/>
            </a:pPr>
            <a:endParaRPr lang="en-US" dirty="0"/>
          </a:p>
        </p:txBody>
      </p:sp>
      <p:sp>
        <p:nvSpPr>
          <p:cNvPr id="3" name="عنوان 2"/>
          <p:cNvSpPr>
            <a:spLocks noGrp="1"/>
          </p:cNvSpPr>
          <p:nvPr>
            <p:ph type="title"/>
          </p:nvPr>
        </p:nvSpPr>
        <p:spPr>
          <a:xfrm>
            <a:off x="457200" y="274638"/>
            <a:ext cx="8229600" cy="334962"/>
          </a:xfrm>
        </p:spPr>
        <p:txBody>
          <a:bodyPr>
            <a:normAutofit fontScale="90000"/>
          </a:bodyPr>
          <a:lstStyle/>
          <a:p>
            <a:r>
              <a:rPr lang="en-US" sz="6000" u="sng" dirty="0" smtClean="0">
                <a:solidFill>
                  <a:srgbClr val="C00000"/>
                </a:solidFill>
              </a:rPr>
              <a:t>Gout :</a:t>
            </a:r>
            <a:endParaRPr lang="en-US" sz="6000" u="sng" dirty="0">
              <a:solidFill>
                <a:srgbClr val="C00000"/>
              </a:solidFill>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1- High protein diets.</a:t>
            </a:r>
          </a:p>
          <a:p>
            <a:pPr>
              <a:buNone/>
            </a:pPr>
            <a:r>
              <a:rPr lang="en-US" sz="3200" dirty="0" smtClean="0"/>
              <a:t>2-Vitamin A deficiency.</a:t>
            </a:r>
          </a:p>
          <a:p>
            <a:pPr>
              <a:buNone/>
            </a:pPr>
            <a:r>
              <a:rPr lang="en-US" sz="3200" dirty="0" smtClean="0"/>
              <a:t>3-Abnormality which impairs kidney function.</a:t>
            </a:r>
          </a:p>
          <a:p>
            <a:pPr>
              <a:buNone/>
            </a:pPr>
            <a:r>
              <a:rPr lang="en-US" sz="3200" dirty="0" smtClean="0"/>
              <a:t>4-Insufficient  water intake .</a:t>
            </a:r>
          </a:p>
          <a:p>
            <a:endParaRPr lang="en-US" sz="3200" dirty="0"/>
          </a:p>
        </p:txBody>
      </p:sp>
      <p:sp>
        <p:nvSpPr>
          <p:cNvPr id="3" name="Title 2"/>
          <p:cNvSpPr>
            <a:spLocks noGrp="1"/>
          </p:cNvSpPr>
          <p:nvPr>
            <p:ph type="title"/>
          </p:nvPr>
        </p:nvSpPr>
        <p:spPr/>
        <p:txBody>
          <a:bodyPr>
            <a:normAutofit fontScale="90000"/>
          </a:bodyPr>
          <a:lstStyle/>
          <a:p>
            <a:r>
              <a:rPr lang="en-US" sz="4400" u="sng" dirty="0" smtClean="0">
                <a:solidFill>
                  <a:srgbClr val="C00000"/>
                </a:solidFill>
              </a:rPr>
              <a:t>Etiology:</a:t>
            </a:r>
            <a:br>
              <a:rPr lang="en-US" sz="4400" u="sng" dirty="0" smtClean="0">
                <a:solidFill>
                  <a:srgbClr val="C00000"/>
                </a:solidFill>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95400"/>
            <a:ext cx="8229600" cy="4711891"/>
          </a:xfrm>
        </p:spPr>
        <p:txBody>
          <a:bodyPr>
            <a:normAutofit fontScale="92500" lnSpcReduction="10000"/>
          </a:bodyPr>
          <a:lstStyle/>
          <a:p>
            <a:pPr>
              <a:buNone/>
            </a:pPr>
            <a:r>
              <a:rPr lang="en-US" dirty="0" smtClean="0"/>
              <a:t>1- Age : Any age .</a:t>
            </a:r>
          </a:p>
          <a:p>
            <a:pPr>
              <a:buNone/>
            </a:pPr>
            <a:r>
              <a:rPr lang="en-US" dirty="0" smtClean="0"/>
              <a:t>2-Forms: Articular form, Visceral form.</a:t>
            </a:r>
          </a:p>
          <a:p>
            <a:pPr>
              <a:buNone/>
            </a:pPr>
            <a:endParaRPr lang="en-US" dirty="0" smtClean="0"/>
          </a:p>
          <a:p>
            <a:pPr>
              <a:buNone/>
            </a:pPr>
            <a:r>
              <a:rPr lang="en-US" sz="4400" b="1" u="sng" dirty="0" smtClean="0">
                <a:solidFill>
                  <a:srgbClr val="C00000"/>
                </a:solidFill>
              </a:rPr>
              <a:t>Lesions:</a:t>
            </a:r>
          </a:p>
          <a:p>
            <a:pPr>
              <a:buNone/>
            </a:pPr>
            <a:r>
              <a:rPr lang="en-US" sz="2800" dirty="0" smtClean="0"/>
              <a:t>1-Sodium urates may deposit in any visceral </a:t>
            </a:r>
          </a:p>
          <a:p>
            <a:pPr>
              <a:buNone/>
            </a:pPr>
            <a:r>
              <a:rPr lang="en-US" sz="2800" dirty="0" smtClean="0"/>
              <a:t>    organ.</a:t>
            </a:r>
          </a:p>
          <a:p>
            <a:pPr>
              <a:buNone/>
            </a:pPr>
            <a:r>
              <a:rPr lang="en-US" sz="2800" dirty="0" smtClean="0"/>
              <a:t>2-Kidneys are enlarged, light in color, and</a:t>
            </a:r>
          </a:p>
          <a:p>
            <a:pPr>
              <a:buNone/>
            </a:pPr>
            <a:r>
              <a:rPr lang="en-US" sz="2800" dirty="0" smtClean="0"/>
              <a:t>    spotted with urates.</a:t>
            </a:r>
          </a:p>
          <a:p>
            <a:pPr>
              <a:buNone/>
            </a:pPr>
            <a:r>
              <a:rPr lang="en-US" sz="2800" dirty="0" smtClean="0"/>
              <a:t>3-The ureters are enlarged and packed with</a:t>
            </a:r>
          </a:p>
          <a:p>
            <a:pPr>
              <a:buNone/>
            </a:pPr>
            <a:r>
              <a:rPr lang="en-US" sz="2800" dirty="0" smtClean="0"/>
              <a:t>    urates.</a:t>
            </a:r>
          </a:p>
          <a:p>
            <a:pPr>
              <a:buNone/>
            </a:pPr>
            <a:r>
              <a:rPr lang="en-US" sz="2800" dirty="0" smtClean="0"/>
              <a:t>4- The heart is often affected.</a:t>
            </a:r>
          </a:p>
          <a:p>
            <a:pPr>
              <a:buNone/>
            </a:pPr>
            <a:endParaRPr lang="en-US" sz="2800" dirty="0"/>
          </a:p>
        </p:txBody>
      </p:sp>
      <p:sp>
        <p:nvSpPr>
          <p:cNvPr id="3" name="عنوان 2"/>
          <p:cNvSpPr>
            <a:spLocks noGrp="1"/>
          </p:cNvSpPr>
          <p:nvPr>
            <p:ph type="title"/>
          </p:nvPr>
        </p:nvSpPr>
        <p:spPr/>
        <p:txBody>
          <a:bodyPr>
            <a:normAutofit/>
          </a:bodyPr>
          <a:lstStyle/>
          <a:p>
            <a:r>
              <a:rPr lang="en-US" sz="4800" u="sng" dirty="0" smtClean="0">
                <a:solidFill>
                  <a:srgbClr val="C00000"/>
                </a:solidFill>
              </a:rPr>
              <a:t>Symptoms:</a:t>
            </a:r>
            <a:endParaRPr lang="en-US" sz="4800" u="sng" dirty="0">
              <a:solidFill>
                <a:srgbClr val="C00000"/>
              </a:solidFill>
            </a:endParaRPr>
          </a:p>
        </p:txBody>
      </p:sp>
    </p:spTree>
  </p:cSld>
  <p:clrMapOvr>
    <a:masterClrMapping/>
  </p:clrMapOvr>
  <p:transition spd="med">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95400"/>
            <a:ext cx="8229600" cy="4711891"/>
          </a:xfrm>
        </p:spPr>
        <p:txBody>
          <a:bodyPr>
            <a:normAutofit/>
          </a:bodyPr>
          <a:lstStyle/>
          <a:p>
            <a:pPr>
              <a:buNone/>
            </a:pPr>
            <a:r>
              <a:rPr lang="en-US" sz="3200" dirty="0" smtClean="0"/>
              <a:t>1-Plenty of water.</a:t>
            </a:r>
          </a:p>
          <a:p>
            <a:pPr>
              <a:buNone/>
            </a:pPr>
            <a:r>
              <a:rPr lang="en-US" sz="3200" dirty="0" smtClean="0"/>
              <a:t>2-Low protein diet.</a:t>
            </a:r>
            <a:endParaRPr lang="en-US" sz="3200" dirty="0"/>
          </a:p>
        </p:txBody>
      </p:sp>
      <p:sp>
        <p:nvSpPr>
          <p:cNvPr id="3" name="عنوان 2"/>
          <p:cNvSpPr>
            <a:spLocks noGrp="1"/>
          </p:cNvSpPr>
          <p:nvPr>
            <p:ph type="title"/>
          </p:nvPr>
        </p:nvSpPr>
        <p:spPr/>
        <p:txBody>
          <a:bodyPr>
            <a:normAutofit/>
          </a:bodyPr>
          <a:lstStyle/>
          <a:p>
            <a:r>
              <a:rPr lang="en-US" sz="4800" u="sng" dirty="0" smtClean="0">
                <a:solidFill>
                  <a:srgbClr val="C00000"/>
                </a:solidFill>
              </a:rPr>
              <a:t>Prevention:</a:t>
            </a:r>
            <a:endParaRPr lang="en-US" sz="4800" u="sng" dirty="0">
              <a:solidFill>
                <a:srgbClr val="C00000"/>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1714488"/>
            <a:ext cx="7772400" cy="2714644"/>
          </a:xfrm>
        </p:spPr>
        <p:txBody>
          <a:bodyPr>
            <a:noAutofit/>
          </a:bodyPr>
          <a:lstStyle/>
          <a:p>
            <a:pPr algn="ctr"/>
            <a:r>
              <a:rPr lang="en-US" sz="16600" i="1" dirty="0" smtClean="0">
                <a:solidFill>
                  <a:srgbClr val="C00000"/>
                </a:solidFill>
              </a:rPr>
              <a:t>Ascites</a:t>
            </a:r>
            <a:endParaRPr lang="ar-IQ" sz="16600" i="1" dirty="0">
              <a:solidFill>
                <a:srgbClr val="C00000"/>
              </a:solidFill>
            </a:endParaRPr>
          </a:p>
        </p:txBody>
      </p:sp>
    </p:spTree>
    <p:extLst>
      <p:ext uri="{BB962C8B-B14F-4D97-AF65-F5344CB8AC3E}">
        <p14:creationId xmlns:p14="http://schemas.microsoft.com/office/powerpoint/2010/main" val="2155295842"/>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214422"/>
            <a:ext cx="9144000" cy="4792869"/>
          </a:xfrm>
        </p:spPr>
        <p:txBody>
          <a:bodyPr>
            <a:normAutofit/>
          </a:bodyPr>
          <a:lstStyle/>
          <a:p>
            <a:pPr algn="l" rtl="0">
              <a:buNone/>
            </a:pPr>
            <a:r>
              <a:rPr lang="en-US" sz="3200" dirty="0" smtClean="0"/>
              <a:t>Ascites is a disease of broiler chickens occurs especially at high altitude characterized by  an </a:t>
            </a:r>
          </a:p>
          <a:p>
            <a:pPr algn="l" rtl="0">
              <a:buNone/>
            </a:pPr>
            <a:r>
              <a:rPr lang="en-US" sz="3200" dirty="0" smtClean="0"/>
              <a:t>accumulation of </a:t>
            </a:r>
            <a:r>
              <a:rPr lang="en-US" sz="3200" dirty="0" err="1" smtClean="0"/>
              <a:t>transudate</a:t>
            </a:r>
            <a:r>
              <a:rPr lang="en-US" sz="3200" dirty="0" smtClean="0"/>
              <a:t> in the peritoneal </a:t>
            </a:r>
          </a:p>
          <a:p>
            <a:pPr algn="l" rtl="0">
              <a:buNone/>
            </a:pPr>
            <a:r>
              <a:rPr lang="en-US" sz="3200" dirty="0" smtClean="0"/>
              <a:t>cavity or pericardial sac. The fluid, may contain yellow protein clots.</a:t>
            </a:r>
            <a:endParaRPr lang="ar-IQ" sz="3200" dirty="0"/>
          </a:p>
        </p:txBody>
      </p:sp>
      <p:sp>
        <p:nvSpPr>
          <p:cNvPr id="3" name="عنوان 2"/>
          <p:cNvSpPr>
            <a:spLocks noGrp="1"/>
          </p:cNvSpPr>
          <p:nvPr>
            <p:ph type="title"/>
          </p:nvPr>
        </p:nvSpPr>
        <p:spPr>
          <a:xfrm>
            <a:off x="214282" y="274638"/>
            <a:ext cx="8472518" cy="1143000"/>
          </a:xfrm>
        </p:spPr>
        <p:txBody>
          <a:bodyPr>
            <a:normAutofit/>
          </a:bodyPr>
          <a:lstStyle/>
          <a:p>
            <a:r>
              <a:rPr lang="en-US" sz="4400" u="sng" dirty="0" smtClean="0">
                <a:solidFill>
                  <a:srgbClr val="C00000"/>
                </a:solidFill>
              </a:rPr>
              <a:t>Definition:</a:t>
            </a:r>
            <a:endParaRPr lang="ar-IQ" sz="4400" u="sng" dirty="0">
              <a:solidFill>
                <a:srgbClr val="C00000"/>
              </a:solidFill>
            </a:endParaRPr>
          </a:p>
        </p:txBody>
      </p:sp>
    </p:spTree>
    <p:extLst>
      <p:ext uri="{BB962C8B-B14F-4D97-AF65-F5344CB8AC3E}">
        <p14:creationId xmlns:p14="http://schemas.microsoft.com/office/powerpoint/2010/main" val="1449910088"/>
      </p:ext>
    </p:extLst>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r>
              <a:rPr lang="en-US" dirty="0" smtClean="0"/>
              <a:t>B.P.H.S. [Broiler Pulmonary Hypertension Syndrome] .</a:t>
            </a:r>
          </a:p>
          <a:p>
            <a:pPr algn="l" rtl="0"/>
            <a:r>
              <a:rPr lang="en-US" dirty="0" smtClean="0"/>
              <a:t>High Altitude Disease.</a:t>
            </a:r>
          </a:p>
          <a:p>
            <a:pPr algn="l" rtl="0"/>
            <a:r>
              <a:rPr lang="en-US" dirty="0" smtClean="0"/>
              <a:t>Edema Disease.</a:t>
            </a:r>
          </a:p>
          <a:p>
            <a:pPr algn="l" rtl="0"/>
            <a:r>
              <a:rPr lang="en-US" dirty="0" smtClean="0"/>
              <a:t>Heart Failure Syndrome.</a:t>
            </a:r>
          </a:p>
          <a:p>
            <a:pPr algn="l" rtl="0"/>
            <a:r>
              <a:rPr lang="en-US" dirty="0" smtClean="0"/>
              <a:t>Dropsy .</a:t>
            </a:r>
          </a:p>
          <a:p>
            <a:pPr algn="l" rtl="0">
              <a:buNone/>
            </a:pPr>
            <a:endParaRPr lang="ar-IQ" dirty="0"/>
          </a:p>
        </p:txBody>
      </p:sp>
      <p:sp>
        <p:nvSpPr>
          <p:cNvPr id="3" name="عنوان 2"/>
          <p:cNvSpPr>
            <a:spLocks noGrp="1"/>
          </p:cNvSpPr>
          <p:nvPr>
            <p:ph type="title"/>
          </p:nvPr>
        </p:nvSpPr>
        <p:spPr/>
        <p:txBody>
          <a:bodyPr/>
          <a:lstStyle/>
          <a:p>
            <a:r>
              <a:rPr lang="en-US" u="sng" dirty="0" smtClean="0">
                <a:solidFill>
                  <a:srgbClr val="C00000"/>
                </a:solidFill>
              </a:rPr>
              <a:t>Synonyms:</a:t>
            </a:r>
            <a:endParaRPr lang="ar-IQ" u="sng" dirty="0">
              <a:solidFill>
                <a:srgbClr val="C00000"/>
              </a:solidFill>
            </a:endParaRPr>
          </a:p>
        </p:txBody>
      </p:sp>
    </p:spTree>
    <p:extLst>
      <p:ext uri="{BB962C8B-B14F-4D97-AF65-F5344CB8AC3E}">
        <p14:creationId xmlns:p14="http://schemas.microsoft.com/office/powerpoint/2010/main" val="3800607780"/>
      </p:ext>
    </p:extLst>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217</TotalTime>
  <Words>424</Words>
  <Application>Microsoft Office PowerPoint</Application>
  <PresentationFormat>عرض على الشاشة (3:4)‏</PresentationFormat>
  <Paragraphs>91</Paragraphs>
  <Slides>16</Slides>
  <Notes>1</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ملتقى</vt:lpstr>
      <vt:lpstr>عرض تقديمي في PowerPoint</vt:lpstr>
      <vt:lpstr>          Gout (Uremic poisoning) </vt:lpstr>
      <vt:lpstr>Gout :</vt:lpstr>
      <vt:lpstr>Etiology: </vt:lpstr>
      <vt:lpstr>Symptoms:</vt:lpstr>
      <vt:lpstr>Prevention:</vt:lpstr>
      <vt:lpstr>Ascites</vt:lpstr>
      <vt:lpstr>Definition:</vt:lpstr>
      <vt:lpstr>Synonyms:</vt:lpstr>
      <vt:lpstr>عرض تقديمي في PowerPoint</vt:lpstr>
      <vt:lpstr>Clinical signs:</vt:lpstr>
      <vt:lpstr>Post-mortem lesions:</vt:lpstr>
      <vt:lpstr>Normal liver                liver with Ascites   </vt:lpstr>
      <vt:lpstr>  Microscopic changes:  Cartilage nodules are increased in lung. Diagnosis   </vt:lpstr>
      <vt:lpstr>Differential diagnosis:</vt:lpstr>
      <vt:lpstr>:Prevention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Gout (Uremic poisoning)</dc:title>
  <dc:creator>fujitsu</dc:creator>
  <cp:lastModifiedBy>Maher</cp:lastModifiedBy>
  <cp:revision>15</cp:revision>
  <dcterms:created xsi:type="dcterms:W3CDTF">2013-06-29T19:19:31Z</dcterms:created>
  <dcterms:modified xsi:type="dcterms:W3CDTF">2021-02-11T21:23:52Z</dcterms:modified>
</cp:coreProperties>
</file>